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9" r:id="rId2"/>
    <p:sldId id="360" r:id="rId3"/>
    <p:sldId id="310" r:id="rId4"/>
    <p:sldId id="362" r:id="rId5"/>
    <p:sldId id="363" r:id="rId6"/>
    <p:sldId id="364" r:id="rId7"/>
    <p:sldId id="365" r:id="rId8"/>
    <p:sldId id="366" r:id="rId9"/>
    <p:sldId id="367" r:id="rId10"/>
    <p:sldId id="369" r:id="rId11"/>
    <p:sldId id="368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401" r:id="rId27"/>
    <p:sldId id="402" r:id="rId28"/>
    <p:sldId id="392" r:id="rId29"/>
    <p:sldId id="400" r:id="rId30"/>
    <p:sldId id="403" r:id="rId31"/>
    <p:sldId id="404" r:id="rId32"/>
    <p:sldId id="405" r:id="rId33"/>
    <p:sldId id="406" r:id="rId34"/>
    <p:sldId id="407" r:id="rId35"/>
    <p:sldId id="408" r:id="rId36"/>
    <p:sldId id="398" r:id="rId37"/>
    <p:sldId id="399" r:id="rId38"/>
    <p:sldId id="335" r:id="rId39"/>
    <p:sldId id="342" r:id="rId40"/>
    <p:sldId id="409" r:id="rId41"/>
    <p:sldId id="347" r:id="rId42"/>
    <p:sldId id="346" r:id="rId43"/>
    <p:sldId id="410" r:id="rId44"/>
    <p:sldId id="411" r:id="rId45"/>
    <p:sldId id="412" r:id="rId46"/>
    <p:sldId id="414" r:id="rId47"/>
    <p:sldId id="413" r:id="rId48"/>
    <p:sldId id="308" r:id="rId49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9933"/>
    <a:srgbClr val="FF6600"/>
    <a:srgbClr val="00CCFF"/>
    <a:srgbClr val="FF3300"/>
    <a:srgbClr val="00CC00"/>
    <a:srgbClr val="FFCC00"/>
    <a:srgbClr val="66FFFF"/>
    <a:srgbClr val="FF99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33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8D06-8354-46B9-A9B6-9AA4440F8361}" type="datetimeFigureOut">
              <a:rPr lang="ms-MY" smtClean="0"/>
              <a:pPr/>
              <a:t>03/09/2009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B7DC-02A5-4C2C-9E8E-77AF7B14304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8D06-8354-46B9-A9B6-9AA4440F8361}" type="datetimeFigureOut">
              <a:rPr lang="ms-MY" smtClean="0"/>
              <a:pPr/>
              <a:t>03/09/2009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B7DC-02A5-4C2C-9E8E-77AF7B14304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8D06-8354-46B9-A9B6-9AA4440F8361}" type="datetimeFigureOut">
              <a:rPr lang="ms-MY" smtClean="0"/>
              <a:pPr/>
              <a:t>03/09/2009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B7DC-02A5-4C2C-9E8E-77AF7B14304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8D06-8354-46B9-A9B6-9AA4440F8361}" type="datetimeFigureOut">
              <a:rPr lang="ms-MY" smtClean="0"/>
              <a:pPr/>
              <a:t>03/09/2009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B7DC-02A5-4C2C-9E8E-77AF7B14304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8D06-8354-46B9-A9B6-9AA4440F8361}" type="datetimeFigureOut">
              <a:rPr lang="ms-MY" smtClean="0"/>
              <a:pPr/>
              <a:t>03/09/2009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B7DC-02A5-4C2C-9E8E-77AF7B14304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8D06-8354-46B9-A9B6-9AA4440F8361}" type="datetimeFigureOut">
              <a:rPr lang="ms-MY" smtClean="0"/>
              <a:pPr/>
              <a:t>03/09/2009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B7DC-02A5-4C2C-9E8E-77AF7B14304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8D06-8354-46B9-A9B6-9AA4440F8361}" type="datetimeFigureOut">
              <a:rPr lang="ms-MY" smtClean="0"/>
              <a:pPr/>
              <a:t>03/09/2009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B7DC-02A5-4C2C-9E8E-77AF7B14304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8D06-8354-46B9-A9B6-9AA4440F8361}" type="datetimeFigureOut">
              <a:rPr lang="ms-MY" smtClean="0"/>
              <a:pPr/>
              <a:t>03/09/2009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B7DC-02A5-4C2C-9E8E-77AF7B14304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8D06-8354-46B9-A9B6-9AA4440F8361}" type="datetimeFigureOut">
              <a:rPr lang="ms-MY" smtClean="0"/>
              <a:pPr/>
              <a:t>03/09/2009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B7DC-02A5-4C2C-9E8E-77AF7B14304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8D06-8354-46B9-A9B6-9AA4440F8361}" type="datetimeFigureOut">
              <a:rPr lang="ms-MY" smtClean="0"/>
              <a:pPr/>
              <a:t>03/09/2009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B7DC-02A5-4C2C-9E8E-77AF7B14304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8D06-8354-46B9-A9B6-9AA4440F8361}" type="datetimeFigureOut">
              <a:rPr lang="ms-MY" smtClean="0"/>
              <a:pPr/>
              <a:t>03/09/2009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B7DC-02A5-4C2C-9E8E-77AF7B14304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78D06-8354-46B9-A9B6-9AA4440F8361}" type="datetimeFigureOut">
              <a:rPr lang="ms-MY" smtClean="0"/>
              <a:pPr/>
              <a:t>03/09/2009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1B7DC-02A5-4C2C-9E8E-77AF7B143046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susetyo.files.wordpress.com/2008/08/ramadha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2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1" y="-255614"/>
            <a:ext cx="9143998" cy="568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" name="Rectangle 6"/>
          <p:cNvSpPr/>
          <p:nvPr/>
        </p:nvSpPr>
        <p:spPr>
          <a:xfrm>
            <a:off x="500034" y="2286554"/>
            <a:ext cx="828680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Program </a:t>
            </a:r>
            <a:r>
              <a:rPr lang="en-US" sz="60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Wakaf</a:t>
            </a:r>
            <a:r>
              <a:rPr lang="en-US" sz="60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Al Quran </a:t>
            </a:r>
            <a:r>
              <a:rPr lang="en-US" sz="60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Sempena</a:t>
            </a:r>
            <a:r>
              <a:rPr lang="en-US" sz="60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Ramadhan</a:t>
            </a:r>
            <a:r>
              <a:rPr lang="en-US" sz="60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0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 Mubarak  1430H/2009M</a:t>
            </a:r>
            <a:endParaRPr lang="en-US" sz="6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38100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89057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42844" y="129581"/>
            <a:ext cx="8929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Keunikan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Kalimah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“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Iqra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’”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76800" y="1142984"/>
            <a:ext cx="3962400" cy="1524000"/>
          </a:xfrm>
          <a:prstGeom prst="roundRect">
            <a:avLst/>
          </a:prstGeom>
          <a:solidFill>
            <a:srgbClr val="FF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Tiada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bacaan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tanpa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bermula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tulisan</a:t>
            </a:r>
            <a:endParaRPr lang="en-US" sz="26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6800" y="2819384"/>
            <a:ext cx="3962400" cy="1524000"/>
          </a:xfrm>
          <a:prstGeom prst="roundRect">
            <a:avLst/>
          </a:prstGeom>
          <a:solidFill>
            <a:srgbClr val="8000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Tiada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tulisan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tanpa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pemikiran</a:t>
            </a:r>
            <a:endParaRPr lang="en-US" sz="26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76800" y="4495784"/>
            <a:ext cx="3962400" cy="2005050"/>
          </a:xfrm>
          <a:prstGeom prst="roundRect">
            <a:avLst/>
          </a:prstGeom>
          <a:solidFill>
            <a:srgbClr val="CC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Tiada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pemikiran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tanpa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wujudnya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pusat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pengajian</a:t>
            </a:r>
            <a:endParaRPr lang="en-US" sz="26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20406280">
            <a:off x="2539670" y="1920962"/>
            <a:ext cx="2602806" cy="762000"/>
          </a:xfrm>
          <a:prstGeom prst="rightArrow">
            <a:avLst>
              <a:gd name="adj1" fmla="val 50000"/>
              <a:gd name="adj2" fmla="val 66536"/>
            </a:avLst>
          </a:prstGeom>
          <a:solidFill>
            <a:srgbClr val="FFFF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514600" y="3163316"/>
            <a:ext cx="2602806" cy="762000"/>
          </a:xfrm>
          <a:prstGeom prst="rightArrow">
            <a:avLst>
              <a:gd name="adj1" fmla="val 50000"/>
              <a:gd name="adj2" fmla="val 66536"/>
            </a:avLst>
          </a:prstGeom>
          <a:solidFill>
            <a:srgbClr val="FFFF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1" name="Right Arrow 20"/>
          <p:cNvSpPr/>
          <p:nvPr/>
        </p:nvSpPr>
        <p:spPr>
          <a:xfrm rot="915872">
            <a:off x="2492795" y="4520170"/>
            <a:ext cx="2602806" cy="762000"/>
          </a:xfrm>
          <a:prstGeom prst="rightArrow">
            <a:avLst>
              <a:gd name="adj1" fmla="val 50000"/>
              <a:gd name="adj2" fmla="val 66536"/>
            </a:avLst>
          </a:prstGeom>
          <a:solidFill>
            <a:srgbClr val="FFFF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-71470" y="1857364"/>
            <a:ext cx="4500594" cy="3333744"/>
          </a:xfrm>
          <a:prstGeom prst="diamond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Pembinaan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Tasawwur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Tamaddun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Ummah</a:t>
            </a:r>
            <a:endParaRPr lang="en-US" sz="24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38100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89057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14282" y="7914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Tamaddun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Ummah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Fasa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Kedua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Melalui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Konsep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Iqra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5" name="Block Arc 14"/>
          <p:cNvSpPr/>
          <p:nvPr/>
        </p:nvSpPr>
        <p:spPr>
          <a:xfrm rot="16200000">
            <a:off x="1638300" y="1938322"/>
            <a:ext cx="1752600" cy="1981200"/>
          </a:xfrm>
          <a:prstGeom prst="blockArc">
            <a:avLst>
              <a:gd name="adj1" fmla="val 10800000"/>
              <a:gd name="adj2" fmla="val 21264178"/>
              <a:gd name="adj3" fmla="val 12328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lock Arc 15"/>
          <p:cNvSpPr/>
          <p:nvPr/>
        </p:nvSpPr>
        <p:spPr>
          <a:xfrm rot="16200000" flipV="1">
            <a:off x="5791200" y="2128822"/>
            <a:ext cx="1752600" cy="1600200"/>
          </a:xfrm>
          <a:prstGeom prst="blockArc">
            <a:avLst>
              <a:gd name="adj1" fmla="val 10800000"/>
              <a:gd name="adj2" fmla="val 21264178"/>
              <a:gd name="adj3" fmla="val 12328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lowchart: Document 16"/>
          <p:cNvSpPr/>
          <p:nvPr/>
        </p:nvSpPr>
        <p:spPr>
          <a:xfrm>
            <a:off x="4724400" y="1214422"/>
            <a:ext cx="3062310" cy="1600200"/>
          </a:xfrm>
          <a:prstGeom prst="flowChartDocument">
            <a:avLst/>
          </a:prstGeom>
          <a:solidFill>
            <a:srgbClr val="9900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Material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57686" y="4262422"/>
            <a:ext cx="228600" cy="685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071670" y="2890822"/>
            <a:ext cx="4953000" cy="1600200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Proses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Pembinaan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Bangsa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990600" y="4795822"/>
            <a:ext cx="7467600" cy="1295400"/>
          </a:xfrm>
          <a:prstGeom prst="homePlate">
            <a:avLst>
              <a:gd name="adj" fmla="val 38070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Pembinaan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Empayar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Ekonomi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Ummah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382000" y="5938822"/>
            <a:ext cx="685800" cy="3810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18</a:t>
            </a:r>
          </a:p>
        </p:txBody>
      </p:sp>
      <p:sp>
        <p:nvSpPr>
          <p:cNvPr id="23" name="Flowchart: Document 22"/>
          <p:cNvSpPr/>
          <p:nvPr/>
        </p:nvSpPr>
        <p:spPr>
          <a:xfrm flipH="1">
            <a:off x="1071538" y="1214422"/>
            <a:ext cx="3214710" cy="1600200"/>
          </a:xfrm>
          <a:prstGeom prst="flowChartDocumen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Spiritual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38100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89057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1406" y="201019"/>
            <a:ext cx="8929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Manfaat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Para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Ilmuan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5" name="Plaque 14"/>
          <p:cNvSpPr/>
          <p:nvPr/>
        </p:nvSpPr>
        <p:spPr>
          <a:xfrm>
            <a:off x="357158" y="4857760"/>
            <a:ext cx="8429684" cy="1643074"/>
          </a:xfrm>
          <a:prstGeom prst="plaque">
            <a:avLst/>
          </a:prstGeom>
          <a:gradFill flip="none" rotWithShape="1">
            <a:gsLst>
              <a:gs pos="0">
                <a:srgbClr val="FF9999">
                  <a:shade val="30000"/>
                  <a:satMod val="115000"/>
                </a:srgbClr>
              </a:gs>
              <a:gs pos="50000">
                <a:srgbClr val="FF9999">
                  <a:shade val="67500"/>
                  <a:satMod val="115000"/>
                </a:srgbClr>
              </a:gs>
              <a:gs pos="100000">
                <a:srgbClr val="FF999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Ilmuan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bidang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pendidikan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membina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sistem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pendidikan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yang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berkesan</a:t>
            </a:r>
            <a:endParaRPr lang="ms-MY" sz="3000" dirty="0"/>
          </a:p>
        </p:txBody>
      </p:sp>
      <p:sp>
        <p:nvSpPr>
          <p:cNvPr id="16" name="Plaque 15"/>
          <p:cNvSpPr/>
          <p:nvPr/>
        </p:nvSpPr>
        <p:spPr>
          <a:xfrm>
            <a:off x="321578" y="3071810"/>
            <a:ext cx="8501122" cy="1571636"/>
          </a:xfrm>
          <a:prstGeom prst="plaqu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Ilmuan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bidang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ketenteraan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membantu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membina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pertahanan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negara</a:t>
            </a:r>
            <a:endParaRPr lang="ms-MY" sz="3000" dirty="0"/>
          </a:p>
        </p:txBody>
      </p:sp>
      <p:sp>
        <p:nvSpPr>
          <p:cNvPr id="17" name="Plaque 16"/>
          <p:cNvSpPr/>
          <p:nvPr/>
        </p:nvSpPr>
        <p:spPr>
          <a:xfrm>
            <a:off x="357158" y="1285860"/>
            <a:ext cx="8429684" cy="1428760"/>
          </a:xfrm>
          <a:prstGeom prst="plaque">
            <a:avLst/>
          </a:prstGeom>
          <a:solidFill>
            <a:srgbClr val="FF3399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Ilmuan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Bidang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Ekonomi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membantu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bina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sistem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pentadbiran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politik</a:t>
            </a:r>
            <a:endParaRPr lang="ms-MY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38100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89057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1468" y="-5672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Pembinaan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Tamaddun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Ummah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Fasa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Kedua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53048" y="1652574"/>
            <a:ext cx="3576662" cy="1219200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Kilang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kertas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95848" y="3176574"/>
            <a:ext cx="3576662" cy="1219200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Kilang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dakwat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86248" y="4624374"/>
            <a:ext cx="3857652" cy="1219200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Kilang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sebagainya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191000" y="2033574"/>
            <a:ext cx="1524000" cy="533400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2215904">
            <a:off x="3070225" y="2917812"/>
            <a:ext cx="2379663" cy="533400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2606193">
            <a:off x="1496706" y="3832212"/>
            <a:ext cx="3451225" cy="533400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ound Diagonal Corner Rectangle 21"/>
          <p:cNvSpPr/>
          <p:nvPr/>
        </p:nvSpPr>
        <p:spPr>
          <a:xfrm>
            <a:off x="381000" y="1500174"/>
            <a:ext cx="4191000" cy="1524000"/>
          </a:xfrm>
          <a:prstGeom prst="round2Diag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Pembinaan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kilang-kilang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382000" y="5919774"/>
            <a:ext cx="685800" cy="3810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38100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89057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85720" y="191136"/>
            <a:ext cx="85725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Sumber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Asasi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ialah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Quran :-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852890" y="2843218"/>
            <a:ext cx="4648200" cy="1371600"/>
          </a:xfrm>
          <a:prstGeom prst="roundRect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Bidang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Spiritual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</a:t>
            </a:r>
            <a:endParaRPr lang="en-US" sz="3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214678" y="4343416"/>
            <a:ext cx="4648200" cy="1371600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Bidang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Keduniaan</a:t>
            </a:r>
            <a:endParaRPr lang="en-US" sz="32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(Material)</a:t>
            </a:r>
            <a:endParaRPr lang="en-US" sz="3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1285860"/>
            <a:ext cx="8153400" cy="1219200"/>
          </a:xfrm>
          <a:prstGeom prst="rect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Merangsang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ummat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miliki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kehebatan</a:t>
            </a:r>
            <a:endParaRPr lang="en-US" sz="3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Bent Arrow 15"/>
          <p:cNvSpPr/>
          <p:nvPr/>
        </p:nvSpPr>
        <p:spPr>
          <a:xfrm flipV="1">
            <a:off x="1724020" y="2357430"/>
            <a:ext cx="2133600" cy="1646237"/>
          </a:xfrm>
          <a:prstGeom prst="bentArrow">
            <a:avLst>
              <a:gd name="adj1" fmla="val 25000"/>
              <a:gd name="adj2" fmla="val 28241"/>
              <a:gd name="adj3" fmla="val 25000"/>
              <a:gd name="adj4" fmla="val 4375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flipV="1">
            <a:off x="1714480" y="2214554"/>
            <a:ext cx="1714512" cy="3071834"/>
          </a:xfrm>
          <a:prstGeom prst="bentArrow">
            <a:avLst>
              <a:gd name="adj1" fmla="val 25000"/>
              <a:gd name="adj2" fmla="val 24249"/>
              <a:gd name="adj3" fmla="val 25000"/>
              <a:gd name="adj4" fmla="val 4375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38100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89057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26258"/>
            <a:ext cx="9144000" cy="857232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Taala Dalam</a:t>
            </a:r>
          </a:p>
          <a:p>
            <a:pPr algn="ctr"/>
            <a:r>
              <a:rPr lang="ms-MY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Surah Ali Imran Ayat-18 :-</a:t>
            </a:r>
            <a:endParaRPr lang="ms-MY" sz="2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596" y="1142984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شَهِدَ اللهُ أَنَّهُ لآ إِلَـهَ إِلاَّ هُوَ وَالْمَلآئِكَةُ وَأُوْلُواْ الْعِلْمِ قَآئِمَاً بِالْقِسْطِ لآ إِلَـهَ إِلاَّ </a:t>
            </a:r>
            <a:endParaRPr lang="en-US" sz="48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  <a:p>
            <a:pPr algn="ctr"/>
            <a:r>
              <a:rPr lang="ar-EG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هُوَ الْعَزِيزُ الْحَكِيمُ.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7158" y="3874851"/>
            <a:ext cx="8429684" cy="2554545"/>
          </a:xfrm>
          <a:prstGeom prst="rect">
            <a:avLst/>
          </a:prstGeom>
          <a:solidFill>
            <a:schemeClr val="accent3">
              <a:lumMod val="50000"/>
              <a:alpha val="52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”Allah Taala menerangkan kepada sekalian makhluknya dengan dalil dan bukti bahawasanya tiada tuhan yang berhak disembah melainkan Allah yang sentiasa mentadbirkan seluruh  alam dengan keadilan dan malaikat-malaikat serta orang-orang yang berilmu mengakui dan menegaskan juga yang demikian , tiada tuhan yang berhak disembah melainkan Allah yang maha kuasa lagi maha bijaksana”.</a:t>
            </a:r>
            <a:endParaRPr lang="en-US" sz="20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38100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89057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latin typeface="Arial Black" pitchFamily="34" charset="0"/>
              </a:endParaRPr>
            </a:p>
          </p:txBody>
        </p:sp>
      </p:grpSp>
      <p:sp>
        <p:nvSpPr>
          <p:cNvPr id="14" name="Curved Down Arrow 13"/>
          <p:cNvSpPr/>
          <p:nvPr/>
        </p:nvSpPr>
        <p:spPr>
          <a:xfrm rot="16495774">
            <a:off x="299013" y="1661679"/>
            <a:ext cx="2018537" cy="1071530"/>
          </a:xfrm>
          <a:prstGeom prst="curvedDownArrow">
            <a:avLst/>
          </a:prstGeom>
          <a:solidFill>
            <a:srgbClr val="0066FF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" name="Curved Down Arrow 14"/>
          <p:cNvSpPr/>
          <p:nvPr/>
        </p:nvSpPr>
        <p:spPr>
          <a:xfrm rot="15871779" flipV="1">
            <a:off x="6828994" y="1575113"/>
            <a:ext cx="2217513" cy="1239337"/>
          </a:xfrm>
          <a:prstGeom prst="curvedDownArrow">
            <a:avLst/>
          </a:prstGeom>
          <a:solidFill>
            <a:srgbClr val="0066FF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32" y="191136"/>
            <a:ext cx="9215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Tuntutan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ummat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berilmu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86314" y="2214554"/>
            <a:ext cx="3605210" cy="1143008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Kementerian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Pengajian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Tinggi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9076" y="2214554"/>
            <a:ext cx="3561486" cy="1143008"/>
          </a:xfrm>
          <a:prstGeom prst="roundRect">
            <a:avLst/>
          </a:prstGeom>
          <a:solidFill>
            <a:srgbClr val="FF00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Kementerian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Pelajaran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Malaysia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Octagon 18"/>
          <p:cNvSpPr/>
          <p:nvPr/>
        </p:nvSpPr>
        <p:spPr>
          <a:xfrm>
            <a:off x="2071670" y="1000108"/>
            <a:ext cx="5000660" cy="1071570"/>
          </a:xfrm>
          <a:prstGeom prst="octagon">
            <a:avLst/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Dipertanggungjawabkan</a:t>
            </a:r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643042" y="3571876"/>
            <a:ext cx="6072230" cy="700092"/>
          </a:xfrm>
          <a:prstGeom prst="roundRect">
            <a:avLst/>
          </a:prstGeom>
          <a:blipFill>
            <a:blip r:embed="rId8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Lancar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program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semua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peringkat</a:t>
            </a:r>
            <a:endParaRPr lang="en-US" sz="2400" b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43042" y="4371982"/>
            <a:ext cx="6072230" cy="700092"/>
          </a:xfrm>
          <a:prstGeom prst="roundRect">
            <a:avLst/>
          </a:prstGeom>
          <a:blipFill>
            <a:blip r:embed="rId8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Penyusunan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sukatan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pelajaran</a:t>
            </a:r>
            <a:endParaRPr lang="en-US" sz="2400" b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43042" y="5157800"/>
            <a:ext cx="6072230" cy="700092"/>
          </a:xfrm>
          <a:prstGeom prst="roundRect">
            <a:avLst/>
          </a:prstGeom>
          <a:blipFill>
            <a:blip r:embed="rId8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Kursus–kursus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pendidikan</a:t>
            </a:r>
            <a:endParaRPr lang="en-US" sz="2400" b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43042" y="5943618"/>
            <a:ext cx="6072230" cy="700092"/>
          </a:xfrm>
          <a:prstGeom prst="roundRect">
            <a:avLst/>
          </a:prstGeom>
          <a:blipFill>
            <a:blip r:embed="rId8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Pembinaan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pusat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pengajian</a:t>
            </a:r>
            <a:endParaRPr lang="en-US" sz="2400" b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-71462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89057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96838" y="71414"/>
            <a:ext cx="8929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Keberkesanan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Peperiksaan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7" name="Hexagon 16"/>
          <p:cNvSpPr/>
          <p:nvPr/>
        </p:nvSpPr>
        <p:spPr>
          <a:xfrm>
            <a:off x="2071670" y="1142984"/>
            <a:ext cx="4929222" cy="914400"/>
          </a:xfrm>
          <a:prstGeom prst="hexagon">
            <a:avLst/>
          </a:prstGeom>
          <a:solidFill>
            <a:srgbClr val="FF0000"/>
          </a:solidFill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TERBUKTI</a:t>
            </a:r>
            <a:endParaRPr lang="ms-MY" sz="36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1214414" y="2214554"/>
            <a:ext cx="6786610" cy="1343028"/>
          </a:xfrm>
          <a:prstGeom prst="triangle">
            <a:avLst>
              <a:gd name="adj" fmla="val 49704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KEJAYAAN</a:t>
            </a:r>
            <a:endParaRPr lang="ms-MY" sz="32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7224" y="2571744"/>
            <a:ext cx="2286016" cy="1143008"/>
          </a:xfrm>
          <a:prstGeom prst="rect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PMR</a:t>
            </a:r>
            <a:endParaRPr lang="en-US" sz="54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43636" y="2571744"/>
            <a:ext cx="2286016" cy="1143008"/>
          </a:xfrm>
          <a:prstGeom prst="rect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SPM</a:t>
            </a:r>
            <a:endParaRPr lang="en-US" sz="54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2" name="Up Arrow Callout 21"/>
          <p:cNvSpPr/>
          <p:nvPr/>
        </p:nvSpPr>
        <p:spPr>
          <a:xfrm>
            <a:off x="642910" y="3643314"/>
            <a:ext cx="7858180" cy="2428892"/>
          </a:xfrm>
          <a:prstGeom prst="upArrowCallout">
            <a:avLst/>
          </a:prstGeom>
          <a:solidFill>
            <a:srgbClr val="FF6600"/>
          </a:solidFill>
          <a:ln w="7620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TAWARAN MELANJUTKAN PELAJARAN  DALAM BIDANG YANG LEBIH MENCABAR  SEPERTI PERUBATAN DAN SAINS 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TULEN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38100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89057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96838" y="46001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Peperiksaan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Penting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Tarikh-Tarikhnya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tahun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2009 :-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596" y="1271566"/>
            <a:ext cx="1785950" cy="714380"/>
          </a:xfrm>
          <a:prstGeom prst="rect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UPSR</a:t>
            </a:r>
            <a:endParaRPr lang="en-US" sz="40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8596" y="2343136"/>
            <a:ext cx="1785950" cy="714380"/>
          </a:xfrm>
          <a:prstGeom prst="rect">
            <a:avLst/>
          </a:prstGeom>
          <a:solidFill>
            <a:srgbClr val="FF3300"/>
          </a:solidFill>
          <a:ln w="5715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PMR</a:t>
            </a:r>
            <a:endParaRPr lang="en-US" sz="40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8596" y="3414706"/>
            <a:ext cx="1785950" cy="714380"/>
          </a:xfrm>
          <a:prstGeom prst="rect">
            <a:avLst/>
          </a:prstGeom>
          <a:solidFill>
            <a:srgbClr val="00CCFF"/>
          </a:solidFill>
          <a:ln w="5715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SPM</a:t>
            </a:r>
            <a:endParaRPr lang="en-US" sz="40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596" y="4486276"/>
            <a:ext cx="1785950" cy="714380"/>
          </a:xfrm>
          <a:prstGeom prst="rect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STAM</a:t>
            </a:r>
            <a:endParaRPr lang="en-US" sz="40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8596" y="5543552"/>
            <a:ext cx="1785950" cy="714380"/>
          </a:xfrm>
          <a:prstGeom prst="rect">
            <a:avLst/>
          </a:prstGeom>
          <a:solidFill>
            <a:srgbClr val="FFCC00"/>
          </a:solidFill>
          <a:ln w="5715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STPM</a:t>
            </a:r>
            <a:endParaRPr lang="en-US" sz="40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1" name="Snip Diagonal Corner Rectangle 20"/>
          <p:cNvSpPr/>
          <p:nvPr/>
        </p:nvSpPr>
        <p:spPr>
          <a:xfrm>
            <a:off x="3000364" y="1142984"/>
            <a:ext cx="5572164" cy="914400"/>
          </a:xfrm>
          <a:prstGeom prst="snip2DiagRect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8 SEPTEMBER SEHINGGA </a:t>
            </a:r>
          </a:p>
          <a:p>
            <a:pPr algn="ctr"/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 SEPTEMBER 2009</a:t>
            </a:r>
            <a:endParaRPr lang="en-US" sz="26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Snip Diagonal Corner Rectangle 21"/>
          <p:cNvSpPr/>
          <p:nvPr/>
        </p:nvSpPr>
        <p:spPr>
          <a:xfrm>
            <a:off x="3000364" y="2228848"/>
            <a:ext cx="5572164" cy="914400"/>
          </a:xfrm>
          <a:prstGeom prst="snip2DiagRect">
            <a:avLst/>
          </a:prstGeom>
          <a:solidFill>
            <a:srgbClr val="FF3300"/>
          </a:solidFill>
          <a:ln w="5715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 OKTOBER SEHINGGA </a:t>
            </a:r>
          </a:p>
          <a:p>
            <a:pPr algn="ctr"/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13 OKTOBER 2009</a:t>
            </a:r>
            <a:endParaRPr lang="en-US" sz="26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3" name="Snip Diagonal Corner Rectangle 22"/>
          <p:cNvSpPr/>
          <p:nvPr/>
        </p:nvSpPr>
        <p:spPr>
          <a:xfrm>
            <a:off x="3000364" y="3286124"/>
            <a:ext cx="5572164" cy="914400"/>
          </a:xfrm>
          <a:prstGeom prst="snip2DiagRect">
            <a:avLst/>
          </a:prstGeom>
          <a:solidFill>
            <a:srgbClr val="00CCFF"/>
          </a:solidFill>
          <a:ln w="5715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  NOVEMBER SEHINGGA </a:t>
            </a:r>
          </a:p>
          <a:p>
            <a:pPr algn="ctr"/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16 DISEMBER 2009</a:t>
            </a:r>
            <a:endParaRPr lang="en-US" sz="26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4" name="Snip Diagonal Corner Rectangle 23"/>
          <p:cNvSpPr/>
          <p:nvPr/>
        </p:nvSpPr>
        <p:spPr>
          <a:xfrm>
            <a:off x="3000364" y="4357694"/>
            <a:ext cx="5572164" cy="914400"/>
          </a:xfrm>
          <a:prstGeom prst="snip2DiagRect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 OKTOBER SEHINGGA </a:t>
            </a:r>
          </a:p>
          <a:p>
            <a:pPr algn="ctr"/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21 OKTOBER 2009</a:t>
            </a:r>
            <a:endParaRPr lang="en-US" sz="26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7" name="Snip Diagonal Corner Rectangle 26"/>
          <p:cNvSpPr/>
          <p:nvPr/>
        </p:nvSpPr>
        <p:spPr>
          <a:xfrm>
            <a:off x="3000364" y="5486408"/>
            <a:ext cx="5572164" cy="914400"/>
          </a:xfrm>
          <a:prstGeom prst="snip2DiagRect">
            <a:avLst/>
          </a:prstGeom>
          <a:solidFill>
            <a:srgbClr val="FFCC00"/>
          </a:solidFill>
          <a:ln w="5715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18 NOVEMBER SEHINGGA </a:t>
            </a:r>
          </a:p>
          <a:p>
            <a:pPr algn="ctr"/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 DISEMBER 2009</a:t>
            </a:r>
            <a:endParaRPr lang="en-US" sz="26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2450584" y="1357298"/>
            <a:ext cx="692656" cy="642942"/>
          </a:xfrm>
          <a:prstGeom prst="rightArrow">
            <a:avLst>
              <a:gd name="adj1" fmla="val 55735"/>
              <a:gd name="adj2" fmla="val 52596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2438384" y="2428868"/>
            <a:ext cx="692656" cy="642942"/>
          </a:xfrm>
          <a:prstGeom prst="rightArrow">
            <a:avLst>
              <a:gd name="adj1" fmla="val 55735"/>
              <a:gd name="adj2" fmla="val 52596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2450584" y="3500438"/>
            <a:ext cx="692656" cy="642942"/>
          </a:xfrm>
          <a:prstGeom prst="rightArrow">
            <a:avLst>
              <a:gd name="adj1" fmla="val 55735"/>
              <a:gd name="adj2" fmla="val 52596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2500298" y="4643446"/>
            <a:ext cx="692656" cy="642942"/>
          </a:xfrm>
          <a:prstGeom prst="rightArrow">
            <a:avLst>
              <a:gd name="adj1" fmla="val 55735"/>
              <a:gd name="adj2" fmla="val 52596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2522022" y="5700722"/>
            <a:ext cx="692656" cy="642942"/>
          </a:xfrm>
          <a:prstGeom prst="rightArrow">
            <a:avLst>
              <a:gd name="adj1" fmla="val 55735"/>
              <a:gd name="adj2" fmla="val 52596"/>
            </a:avLst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38100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89057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96838" y="-24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Kejayaan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Anak-Anak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Tanggung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Jawab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Bersama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1142976" y="1443030"/>
            <a:ext cx="7572428" cy="2057408"/>
          </a:xfrm>
          <a:prstGeom prst="snip2DiagRect">
            <a:avLst/>
          </a:prstGeom>
          <a:solidFill>
            <a:srgbClr val="002060">
              <a:alpha val="73000"/>
            </a:srgbClr>
          </a:solidFill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hanya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menyerahkan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pihak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sekolah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pihak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berkuasa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menentukan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kejayaan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anak–anak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Snip Diagonal Corner Rectangle 15"/>
          <p:cNvSpPr/>
          <p:nvPr/>
        </p:nvSpPr>
        <p:spPr>
          <a:xfrm>
            <a:off x="1214414" y="4086236"/>
            <a:ext cx="7572428" cy="2057408"/>
          </a:xfrm>
          <a:prstGeom prst="snip2DiagRect">
            <a:avLst/>
          </a:prstGeom>
          <a:solidFill>
            <a:srgbClr val="002060">
              <a:alpha val="73000"/>
            </a:srgbClr>
          </a:solidFill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Ibubapa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masyarakat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perlu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memainkan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peranan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penting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demi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kejayaan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anak-anak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&quot;No&quot; Symbol 16"/>
          <p:cNvSpPr/>
          <p:nvPr/>
        </p:nvSpPr>
        <p:spPr>
          <a:xfrm>
            <a:off x="571472" y="1857364"/>
            <a:ext cx="914400" cy="914400"/>
          </a:xfrm>
          <a:prstGeom prst="noSmoking">
            <a:avLst/>
          </a:prstGeom>
          <a:solidFill>
            <a:srgbClr val="FF3300"/>
          </a:soli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&quot;No&quot; Symbol 17"/>
          <p:cNvSpPr/>
          <p:nvPr/>
        </p:nvSpPr>
        <p:spPr>
          <a:xfrm rot="16200000">
            <a:off x="585766" y="1871658"/>
            <a:ext cx="914400" cy="914400"/>
          </a:xfrm>
          <a:prstGeom prst="noSmoking">
            <a:avLst/>
          </a:prstGeom>
          <a:solidFill>
            <a:srgbClr val="FF3300"/>
          </a:soli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 rot="234532">
            <a:off x="601576" y="4530674"/>
            <a:ext cx="914400" cy="914400"/>
          </a:xfrm>
          <a:prstGeom prst="donut">
            <a:avLst>
              <a:gd name="adj" fmla="val 19256"/>
            </a:avLst>
          </a:prstGeom>
          <a:solidFill>
            <a:srgbClr val="FF3300"/>
          </a:soli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L-Shape 20"/>
          <p:cNvSpPr/>
          <p:nvPr/>
        </p:nvSpPr>
        <p:spPr>
          <a:xfrm rot="2108205" flipH="1">
            <a:off x="861506" y="4526555"/>
            <a:ext cx="357190" cy="842962"/>
          </a:xfrm>
          <a:prstGeom prst="corner">
            <a:avLst/>
          </a:prstGeom>
          <a:solidFill>
            <a:srgbClr val="FF3300"/>
          </a:soli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dsusetyo.files.wordpress.com/2008/08/ramadha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2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1" y="-255614"/>
            <a:ext cx="914399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" name="Rectangle 6"/>
          <p:cNvSpPr/>
          <p:nvPr/>
        </p:nvSpPr>
        <p:spPr>
          <a:xfrm>
            <a:off x="0" y="920196"/>
            <a:ext cx="914400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200" b="1" cap="none" spc="5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cap="none" spc="50" dirty="0" err="1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Wakaf</a:t>
            </a:r>
            <a:r>
              <a:rPr lang="en-US" sz="3200" b="1" cap="none" spc="5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Al Quran </a:t>
            </a:r>
            <a:r>
              <a:rPr lang="en-US" sz="3200" b="1" cap="none" spc="50" dirty="0" err="1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3200" b="1" cap="none" spc="5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cap="none" spc="50" dirty="0" err="1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kegunaan</a:t>
            </a:r>
            <a:r>
              <a:rPr lang="en-US" sz="3200" b="1" cap="none" spc="5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cap="none" spc="50" dirty="0" err="1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Masjid</a:t>
            </a:r>
            <a:r>
              <a:rPr lang="en-US" sz="3200" b="1" cap="none" spc="5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Di Terengganu  </a:t>
            </a:r>
            <a:r>
              <a:rPr lang="en-US" sz="3200" b="1" cap="none" spc="50" dirty="0" err="1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cap="none" spc="5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cap="none" spc="50" dirty="0" err="1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masjid-masjid</a:t>
            </a:r>
            <a:r>
              <a:rPr lang="en-US" sz="3200" b="1" cap="none" spc="5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cap="none" spc="50" dirty="0" err="1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200" b="1" cap="none" spc="5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cap="none" spc="50" dirty="0" err="1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Kemboja</a:t>
            </a:r>
            <a:r>
              <a:rPr lang="en-US" sz="3200" b="1" cap="none" spc="5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cap="none" spc="50" dirty="0" err="1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cap="none" spc="5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Vietnam. </a:t>
            </a:r>
          </a:p>
          <a:p>
            <a:pPr algn="ctr"/>
            <a:endParaRPr lang="en-US" sz="3200" b="1" cap="none" spc="50" dirty="0" smtClean="0">
              <a:ln w="381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en-US" sz="3200" b="1" spc="5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cap="none" spc="50" dirty="0" err="1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Mashaf</a:t>
            </a:r>
            <a:r>
              <a:rPr lang="en-US" sz="3200" b="1" cap="none" spc="5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cap="none" spc="50" dirty="0" err="1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berharga</a:t>
            </a:r>
            <a:r>
              <a:rPr lang="en-US" sz="3200" b="1" cap="none" spc="5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RM 30 </a:t>
            </a:r>
            <a:r>
              <a:rPr lang="en-US" sz="3200" b="1" cap="none" spc="50" dirty="0" err="1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seunit</a:t>
            </a:r>
            <a:r>
              <a:rPr lang="en-US" sz="3200" b="1" cap="none" spc="5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cap="none" spc="50" dirty="0" err="1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dikendalikan</a:t>
            </a:r>
            <a:r>
              <a:rPr lang="en-US" sz="3200" b="1" cap="none" spc="5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cap="none" spc="50" dirty="0" err="1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US" sz="3200" b="1" cap="none" spc="5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cap="none" spc="50" dirty="0" err="1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Jabatan</a:t>
            </a:r>
            <a:r>
              <a:rPr lang="en-US" sz="3200" b="1" cap="none" spc="5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Hal </a:t>
            </a:r>
            <a:r>
              <a:rPr lang="en-US" sz="3200" b="1" cap="none" spc="50" dirty="0" err="1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Ehwal</a:t>
            </a:r>
            <a:r>
              <a:rPr lang="en-US" sz="3200" b="1" cap="none" spc="5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Agama  Terengganu.</a:t>
            </a:r>
          </a:p>
          <a:p>
            <a:pPr algn="ctr"/>
            <a:endParaRPr lang="en-US" sz="3200" b="1" cap="none" spc="50" dirty="0" smtClean="0">
              <a:ln w="381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en-US" sz="3200" b="1" spc="5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spc="50" dirty="0" err="1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Sila</a:t>
            </a:r>
            <a:r>
              <a:rPr lang="en-US" sz="3200" b="1" spc="5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spc="50" dirty="0" err="1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hubungi</a:t>
            </a:r>
            <a:r>
              <a:rPr lang="en-US" sz="3200" b="1" spc="5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imam/</a:t>
            </a:r>
            <a:r>
              <a:rPr lang="en-US" sz="3200" b="1" spc="50" dirty="0" err="1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bilal</a:t>
            </a:r>
            <a:r>
              <a:rPr lang="en-US" sz="3200" b="1" spc="5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spc="50" dirty="0" err="1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masjid</a:t>
            </a:r>
            <a:r>
              <a:rPr lang="en-US" sz="3200" b="1" spc="5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spc="50" dirty="0" err="1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berkenaan</a:t>
            </a:r>
            <a:r>
              <a:rPr lang="en-US" sz="3200" b="1" spc="5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spc="50" dirty="0" err="1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3200" b="1" spc="5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spc="50" dirty="0" err="1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urusan</a:t>
            </a:r>
            <a:r>
              <a:rPr lang="en-US" sz="3200" b="1" spc="5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spc="50" dirty="0" err="1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akujanji</a:t>
            </a:r>
            <a:r>
              <a:rPr lang="en-US" sz="3200" b="1" spc="5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/>
            <a:r>
              <a:rPr lang="en-US" sz="3200" b="1" cap="none" spc="50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3200" b="1" cap="none" spc="50" dirty="0">
              <a:ln w="381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38100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89057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96838" y="71414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Langkah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Positif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Kerajaan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Negeri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Terengganu </a:t>
            </a:r>
            <a:endParaRPr lang="en-US" sz="24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Menentukan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Kejayaan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Pelajar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7158" y="1428736"/>
            <a:ext cx="7929618" cy="1285884"/>
          </a:xfrm>
          <a:prstGeom prst="roundRect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Majlis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Perjumpaan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negeri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bersama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ibubapa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pelajar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7224" y="2928934"/>
            <a:ext cx="7858180" cy="14287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  <a:effectLst>
            <a:glow rad="228600">
              <a:srgbClr val="00CC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Pemberian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saguhati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pelajar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berjaya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tahun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sebelumnya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naikkan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semangat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pelajar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Curved Left Arrow 16"/>
          <p:cNvSpPr/>
          <p:nvPr/>
        </p:nvSpPr>
        <p:spPr>
          <a:xfrm>
            <a:off x="7929586" y="1641344"/>
            <a:ext cx="1000132" cy="1501904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7158" y="4714884"/>
            <a:ext cx="7858180" cy="1357322"/>
          </a:xfrm>
          <a:prstGeom prst="roundRect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Kain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rentang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menyatakan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kepimpinan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negeri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melihat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kejayaan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anak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bangsa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38100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89057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96838" y="214290"/>
            <a:ext cx="892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Sumbangan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pihak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sekolah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dinafikan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85852" y="2071678"/>
            <a:ext cx="6929486" cy="1143008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Mengadakan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elas-kelas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tusyen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kelas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tambahan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85852" y="3643314"/>
            <a:ext cx="6929486" cy="1500198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Mengadakan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kem-kem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motivasi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sebagainya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0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89057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96838" y="-24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Langkah-langkah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perlu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diambil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setiap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ibubapa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antaranya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:-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33494" y="1285860"/>
            <a:ext cx="7696224" cy="885831"/>
          </a:xfrm>
          <a:prstGeom prst="rect">
            <a:avLst/>
          </a:prstGeom>
          <a:gradFill flip="none" rotWithShape="1">
            <a:gsLst>
              <a:gs pos="0">
                <a:srgbClr val="3333FF">
                  <a:shade val="30000"/>
                  <a:satMod val="115000"/>
                </a:srgbClr>
              </a:gs>
              <a:gs pos="50000">
                <a:srgbClr val="3333FF">
                  <a:shade val="67500"/>
                  <a:satMod val="115000"/>
                </a:srgbClr>
              </a:gs>
              <a:gs pos="100000">
                <a:srgbClr val="3333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Doakan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kejayaan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anak-anak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33494" y="2357430"/>
            <a:ext cx="7696224" cy="1025546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Pastikan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anak-anak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tertekan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menghadapi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masaalah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8-Point Star 16"/>
          <p:cNvSpPr/>
          <p:nvPr/>
        </p:nvSpPr>
        <p:spPr>
          <a:xfrm>
            <a:off x="604830" y="2454282"/>
            <a:ext cx="785818" cy="785818"/>
          </a:xfrm>
          <a:prstGeom prst="star8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ms-MY" sz="5400" b="1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8-Point Star 14"/>
          <p:cNvSpPr/>
          <p:nvPr/>
        </p:nvSpPr>
        <p:spPr>
          <a:xfrm>
            <a:off x="571472" y="1319205"/>
            <a:ext cx="814414" cy="852486"/>
          </a:xfrm>
          <a:prstGeom prst="star8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ms-MY" sz="5400" b="1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33494" y="3614739"/>
            <a:ext cx="7696224" cy="1100145"/>
          </a:xfrm>
          <a:prstGeom prst="rect">
            <a:avLst/>
          </a:prstGeom>
          <a:gradFill flip="none" rotWithShape="1">
            <a:gsLst>
              <a:gs pos="0">
                <a:srgbClr val="3333FF">
                  <a:shade val="30000"/>
                  <a:satMod val="115000"/>
                </a:srgbClr>
              </a:gs>
              <a:gs pos="50000">
                <a:srgbClr val="3333FF">
                  <a:shade val="67500"/>
                  <a:satMod val="115000"/>
                </a:srgbClr>
              </a:gs>
              <a:gs pos="100000">
                <a:srgbClr val="3333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Sediakan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sedikit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perbelanjaan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membeli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kelengkapan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belajar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8-Point Star 20"/>
          <p:cNvSpPr/>
          <p:nvPr/>
        </p:nvSpPr>
        <p:spPr>
          <a:xfrm>
            <a:off x="571472" y="3648084"/>
            <a:ext cx="814414" cy="852486"/>
          </a:xfrm>
          <a:prstGeom prst="star8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ms-MY" sz="5400" b="1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4414" y="5046660"/>
            <a:ext cx="7696224" cy="1311298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Pastikan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persekitaran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rumah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menggangu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fokus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pembelajaran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anak-anak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3" name="8-Point Star 22"/>
          <p:cNvSpPr/>
          <p:nvPr/>
        </p:nvSpPr>
        <p:spPr>
          <a:xfrm>
            <a:off x="585750" y="5143512"/>
            <a:ext cx="785818" cy="785818"/>
          </a:xfrm>
          <a:prstGeom prst="star8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ms-MY" sz="5400" b="1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0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89057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96838" y="-24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Peranan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pelajar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menghadapi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peperiksaan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:-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952" y="1214422"/>
            <a:ext cx="771532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952" y="2643182"/>
            <a:ext cx="778676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952" y="4000504"/>
            <a:ext cx="778676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18" name="Rounded Rectangle 17"/>
          <p:cNvSpPr/>
          <p:nvPr/>
        </p:nvSpPr>
        <p:spPr>
          <a:xfrm>
            <a:off x="1428704" y="4000504"/>
            <a:ext cx="5902208" cy="10715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Ulangi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fakta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penting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 </a:t>
            </a:r>
            <a:endParaRPr lang="en-MY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28704" y="2571744"/>
            <a:ext cx="6429444" cy="12144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Dapatkan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redha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ibubapa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sebelum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membuat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tindakan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  <a:endParaRPr lang="en-MY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428703" y="1214422"/>
            <a:ext cx="6500883" cy="10715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solat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hajat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ikut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perintah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agama.</a:t>
            </a:r>
            <a:endParaRPr lang="en-MY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952" y="5429264"/>
            <a:ext cx="778676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23" name="Rounded Rectangle 22"/>
          <p:cNvSpPr/>
          <p:nvPr/>
        </p:nvSpPr>
        <p:spPr>
          <a:xfrm>
            <a:off x="1428704" y="5429264"/>
            <a:ext cx="5902208" cy="10715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Minta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nasihat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guru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bincang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soalan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ramalan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 </a:t>
            </a:r>
            <a:endParaRPr lang="en-MY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714348" y="1428748"/>
            <a:ext cx="466344" cy="527539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27" name="Flowchart: Connector 26"/>
          <p:cNvSpPr/>
          <p:nvPr/>
        </p:nvSpPr>
        <p:spPr>
          <a:xfrm>
            <a:off x="714348" y="2928937"/>
            <a:ext cx="466344" cy="527539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</a:p>
        </p:txBody>
      </p:sp>
      <p:sp>
        <p:nvSpPr>
          <p:cNvPr id="30" name="Flowchart: Connector 29"/>
          <p:cNvSpPr/>
          <p:nvPr/>
        </p:nvSpPr>
        <p:spPr>
          <a:xfrm>
            <a:off x="714348" y="4214814"/>
            <a:ext cx="466344" cy="527539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</a:p>
        </p:txBody>
      </p:sp>
      <p:sp>
        <p:nvSpPr>
          <p:cNvPr id="31" name="Flowchart: Connector 30"/>
          <p:cNvSpPr/>
          <p:nvPr/>
        </p:nvSpPr>
        <p:spPr>
          <a:xfrm>
            <a:off x="714348" y="5686428"/>
            <a:ext cx="466344" cy="527539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38100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89057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96838" y="-24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Peranan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Masyarakat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menentukan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kejayaan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pelajar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:-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47800" y="3352799"/>
            <a:ext cx="7162800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6" name="Oval 15"/>
          <p:cNvSpPr/>
          <p:nvPr/>
        </p:nvSpPr>
        <p:spPr>
          <a:xfrm>
            <a:off x="152400" y="1590676"/>
            <a:ext cx="4848228" cy="1695448"/>
          </a:xfrm>
          <a:prstGeom prst="ellipse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Masyarakat</a:t>
            </a:r>
            <a:endParaRPr lang="en-US" sz="36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14876" y="1357298"/>
            <a:ext cx="4191000" cy="2514600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lupa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memberikan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sumbangan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walau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harapan</a:t>
            </a:r>
            <a:endParaRPr lang="en-US" sz="32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2976" y="4286256"/>
            <a:ext cx="7543800" cy="214314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Kejayaan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seagama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merupakan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kejayaan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bersama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Kekuatan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Ummat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Iman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en-US" sz="32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38100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89057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26258"/>
            <a:ext cx="9144000" cy="857232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Taala Dalam</a:t>
            </a:r>
          </a:p>
          <a:p>
            <a:pPr algn="ctr"/>
            <a:r>
              <a:rPr lang="ms-MY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Surah Al Maaidah Ayat  2 :-</a:t>
            </a:r>
            <a:endParaRPr lang="ms-MY" sz="2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2" y="1142984"/>
            <a:ext cx="9144000" cy="2585323"/>
          </a:xfrm>
          <a:prstGeom prst="rect">
            <a:avLst/>
          </a:prstGeom>
          <a:solidFill>
            <a:schemeClr val="accent3">
              <a:lumMod val="50000"/>
              <a:alpha val="70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وَتَعَاوَنُواْ عَلَى الْبرِّ وَالتَّقْوَى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ea typeface="Times New Roman" pitchFamily="18" charset="0"/>
              <a:cs typeface="Traditional Arabic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 وَلاَ تَعَاوَنُواْ عَلَى الإِثْمِ وَالْعُدْوَانِ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ea typeface="Times New Roman" pitchFamily="18" charset="0"/>
              <a:cs typeface="Traditional Arabic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 وَاتَّقُواْ اللهَ إِنَّ اللهَ شَدِيدُ الْعِقَابِ.</a:t>
            </a:r>
            <a:endParaRPr kumimoji="0" lang="ar-EG" sz="4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itchFamily="34" charset="0"/>
              <a:cs typeface="Traditional Arabic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472" y="4037492"/>
            <a:ext cx="8429684" cy="2677656"/>
          </a:xfrm>
          <a:prstGeom prst="rect">
            <a:avLst/>
          </a:prstGeom>
          <a:solidFill>
            <a:schemeClr val="accent3">
              <a:lumMod val="50000"/>
              <a:alpha val="52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”Dan hendaklah kamu bertolong-tolongan untuk membuat kebajikan dan bertaqwa dan janganlah kamu bertolong-tolongan pada melakukan dosa maksiat  dan pencerobohan</a:t>
            </a:r>
            <a:r>
              <a:rPr lang="sv-SE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Dan </a:t>
            </a:r>
            <a:r>
              <a:rPr lang="sv-SE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bertaqwalah  kepada Allah ,kerana sesungguhnya Allah maha berat azab </a:t>
            </a:r>
            <a:r>
              <a:rPr lang="sv-SE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seksanya </a:t>
            </a:r>
            <a:r>
              <a:rPr lang="sv-SE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bagi sesiapa yang melanggar perintahnya”.</a:t>
            </a:r>
            <a:endParaRPr lang="en-US" sz="2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Dua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Khutbah</a:t>
            </a:r>
            <a:endParaRPr lang="en-US" sz="3600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2143116"/>
            <a:ext cx="8358246" cy="4031873"/>
          </a:xfrm>
          <a:prstGeom prst="rect">
            <a:avLst/>
          </a:prstGeom>
          <a:solidFill>
            <a:srgbClr val="FF9999">
              <a:alpha val="3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200" b="1" dirty="0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200" b="1" dirty="0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200" b="1" dirty="0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200" b="1" dirty="0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200" b="1" dirty="0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200" b="1" dirty="0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200" b="1" dirty="0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200" b="1" dirty="0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</a:p>
          <a:p>
            <a:pPr algn="ctr">
              <a:defRPr/>
            </a:pPr>
            <a:r>
              <a:rPr lang="en-US" sz="3200" b="1" dirty="0" err="1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200" b="1" dirty="0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200" b="1" dirty="0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200" b="1" dirty="0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200" b="1" dirty="0" err="1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b="1" dirty="0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200" b="1" dirty="0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200" b="1" dirty="0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200" b="1" dirty="0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200" b="1" dirty="0" err="1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200" b="1" dirty="0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200" b="1" dirty="0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200" b="1" dirty="0" err="1">
                <a:ln w="952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200" b="1" dirty="0">
              <a:ln w="9525"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asjid Sultan Zainal Abidin, Kuala Terengganu by Saharuddin Adnan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-142900"/>
            <a:ext cx="8429652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516562"/>
            <a:ext cx="82423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38100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89057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90518" y="285728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1472" y="1714488"/>
            <a:ext cx="8077200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6987" y="3786190"/>
            <a:ext cx="7164103" cy="1569660"/>
          </a:xfrm>
          <a:prstGeom prst="rect">
            <a:avLst/>
          </a:prstGeom>
          <a:solidFill>
            <a:schemeClr val="accent3">
              <a:lumMod val="50000"/>
              <a:alpha val="75000"/>
            </a:schemeClr>
          </a:solidFill>
          <a:ln w="57150">
            <a:noFill/>
          </a:ln>
          <a:effectLst>
            <a:softEdge rad="6350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rgbClr val="FF9933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38100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89057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42906" y="214290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500174"/>
            <a:ext cx="9001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أَشْـهَدُ أَنْ لآ إِلَهَ إِلاَّ اللهُ وَحْدَهُ لاَ شَرِيْكَ لَهْ، وَأَشْهَدُ أَنَّ مُحَمَّدًا عَبْدُهُ وَرَسُوْلُهُ الْمَبْعُوثُ رَحْمَةً لِلْعَالَمِينَ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3071810"/>
            <a:ext cx="8686800" cy="3323987"/>
          </a:xfrm>
          <a:prstGeom prst="rect">
            <a:avLst/>
          </a:prstGeom>
          <a:solidFill>
            <a:schemeClr val="accent3">
              <a:lumMod val="50000"/>
              <a:alpha val="74000"/>
            </a:schemeClr>
          </a:solidFill>
          <a:ln w="38100">
            <a:noFill/>
          </a:ln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ar-SA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FF9933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 smtClean="0">
              <a:ln>
                <a:solidFill>
                  <a:schemeClr val="tx1"/>
                </a:solidFill>
              </a:ln>
              <a:solidFill>
                <a:srgbClr val="FF9933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S.A.W. 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rasulNya.Yang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dibangkitkan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sebagai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sekelian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FF9933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8"/>
          <p:cNvGrpSpPr/>
          <p:nvPr/>
        </p:nvGrpSpPr>
        <p:grpSpPr>
          <a:xfrm>
            <a:off x="0" y="1571613"/>
            <a:ext cx="4000527" cy="5286387"/>
            <a:chOff x="-285783" y="2643182"/>
            <a:chExt cx="3929089" cy="4214818"/>
          </a:xfrm>
        </p:grpSpPr>
        <p:pic>
          <p:nvPicPr>
            <p:cNvPr id="25" name="Picture 4" descr="C:\Users\NADHIRAH\Pictures\Islamic29 - Copy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85783" y="3929066"/>
              <a:ext cx="2786082" cy="2928934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pic>
          <p:nvPicPr>
            <p:cNvPr id="26" name="Picture 4" descr="C:\Users\NADHIRAH\Pictures\Islamic29 - Copy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57290" y="2643182"/>
              <a:ext cx="2286016" cy="2403228"/>
            </a:xfrm>
            <a:prstGeom prst="rect">
              <a:avLst/>
            </a:prstGeom>
            <a:noFill/>
            <a:effectLst>
              <a:softEdge rad="635000"/>
            </a:effec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lum bright="-10000" contrast="-20000"/>
          </a:blip>
          <a:srcRect/>
          <a:stretch>
            <a:fillRect/>
          </a:stretch>
        </p:blipFill>
        <p:spPr bwMode="auto">
          <a:xfrm>
            <a:off x="0" y="1643050"/>
            <a:ext cx="252380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 descr="C:\Users\NADHIRAH\Pictures\Ramadhan - Cop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0"/>
            <a:ext cx="6215074" cy="6000768"/>
          </a:xfrm>
          <a:prstGeom prst="rect">
            <a:avLst/>
          </a:prstGeom>
          <a:noFill/>
          <a:effectLst>
            <a:softEdge rad="635000"/>
          </a:effectLst>
        </p:spPr>
      </p:pic>
      <p:grpSp>
        <p:nvGrpSpPr>
          <p:cNvPr id="30" name="Group 29"/>
          <p:cNvGrpSpPr/>
          <p:nvPr/>
        </p:nvGrpSpPr>
        <p:grpSpPr>
          <a:xfrm>
            <a:off x="5500694" y="2714620"/>
            <a:ext cx="4000526" cy="4143380"/>
            <a:chOff x="5500694" y="2714620"/>
            <a:chExt cx="4000526" cy="4143380"/>
          </a:xfrm>
        </p:grpSpPr>
        <p:pic>
          <p:nvPicPr>
            <p:cNvPr id="28" name="Picture 4" descr="C:\Users\NADHIRAH\Pictures\Islamic29 - Copy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249013" y="4572008"/>
              <a:ext cx="2252207" cy="2285992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pic>
          <p:nvPicPr>
            <p:cNvPr id="29" name="Picture 4" descr="C:\Users\NADHIRAH\Pictures\Islamic29 - Copy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5500694" y="2714620"/>
              <a:ext cx="2327580" cy="2362495"/>
            </a:xfrm>
            <a:prstGeom prst="rect">
              <a:avLst/>
            </a:prstGeom>
            <a:noFill/>
            <a:effectLst>
              <a:softEdge rad="635000"/>
            </a:effec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lum contrast="-30000"/>
          </a:blip>
          <a:srcRect/>
          <a:stretch>
            <a:fillRect/>
          </a:stretch>
        </p:blipFill>
        <p:spPr bwMode="auto">
          <a:xfrm>
            <a:off x="1500166" y="4714884"/>
            <a:ext cx="2857487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1" name="TextBox 30"/>
          <p:cNvSpPr txBox="1"/>
          <p:nvPr/>
        </p:nvSpPr>
        <p:spPr>
          <a:xfrm>
            <a:off x="1142944" y="428604"/>
            <a:ext cx="8001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cs typeface="Arial" pitchFamily="34" charset="0"/>
              </a:rPr>
              <a:t>Jabatan</a:t>
            </a:r>
            <a:r>
              <a:rPr lang="en-US" sz="3600" b="1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cs typeface="Arial" pitchFamily="34" charset="0"/>
              </a:rPr>
              <a:t> Hal </a:t>
            </a:r>
            <a:r>
              <a:rPr lang="en-US" sz="3600" b="1" dirty="0" err="1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cs typeface="Arial" pitchFamily="34" charset="0"/>
              </a:rPr>
              <a:t>Ehwal</a:t>
            </a:r>
            <a:r>
              <a:rPr lang="en-US" sz="3600" b="1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cs typeface="Arial" pitchFamily="34" charset="0"/>
              </a:rPr>
              <a:t> </a:t>
            </a:r>
            <a:r>
              <a:rPr lang="en-US" sz="36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cs typeface="Arial" pitchFamily="34" charset="0"/>
              </a:rPr>
              <a:t>Agama Terengganu</a:t>
            </a:r>
            <a:endParaRPr lang="en-US" sz="36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nard MT Condensed" pitchFamily="18" charset="0"/>
              <a:cs typeface="Arial" pitchFamily="34" charset="0"/>
            </a:endParaRPr>
          </a:p>
        </p:txBody>
      </p:sp>
      <p:grpSp>
        <p:nvGrpSpPr>
          <p:cNvPr id="32" name="Group 7"/>
          <p:cNvGrpSpPr>
            <a:grpSpLocks/>
          </p:cNvGrpSpPr>
          <p:nvPr/>
        </p:nvGrpSpPr>
        <p:grpSpPr bwMode="auto">
          <a:xfrm>
            <a:off x="500034" y="71414"/>
            <a:ext cx="1143008" cy="1214446"/>
            <a:chOff x="2160" y="3110"/>
            <a:chExt cx="1080" cy="1080"/>
          </a:xfrm>
          <a:effectLst>
            <a:glow rad="101600">
              <a:schemeClr val="tx1">
                <a:alpha val="60000"/>
              </a:schemeClr>
            </a:glow>
          </a:effectLst>
        </p:grpSpPr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2220" y="3160"/>
              <a:ext cx="960" cy="98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ms-MY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itchFamily="34" charset="0"/>
              </a:endParaRPr>
            </a:p>
          </p:txBody>
        </p:sp>
        <p:pic>
          <p:nvPicPr>
            <p:cNvPr id="34" name="Picture 9" descr="lambangterengganu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60" y="3110"/>
              <a:ext cx="10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TextBox 34"/>
          <p:cNvSpPr txBox="1"/>
          <p:nvPr/>
        </p:nvSpPr>
        <p:spPr>
          <a:xfrm>
            <a:off x="571472" y="2214554"/>
            <a:ext cx="7429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en-US" sz="28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hutbah</a:t>
            </a:r>
            <a:r>
              <a:rPr lang="en-US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ultimedia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-76200" y="5715016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14 Ramadan,1430 / 4 September, 2009</a:t>
            </a:r>
            <a:endParaRPr lang="en-US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85883" y="6201811"/>
            <a:ext cx="6300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http://e-khutbah.terengganu.gov.my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1472" y="2928934"/>
            <a:ext cx="800105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cs typeface="Arial" pitchFamily="34" charset="0"/>
              </a:rPr>
              <a:t>NUZUL AL-QURAN DAN KAITANNYA DENGAN ILMU</a:t>
            </a:r>
            <a:endParaRPr lang="en-US" sz="66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nard MT Condensed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38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38100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89057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14312" y="142852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285860"/>
            <a:ext cx="9144032" cy="2585323"/>
          </a:xfrm>
          <a:prstGeom prst="rect">
            <a:avLst/>
          </a:prstGeom>
          <a:solidFill>
            <a:schemeClr val="accent3">
              <a:lumMod val="50000"/>
              <a:alpha val="69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عَلَى هَذَا النَّبِيِّ الْكَرِيْمِ سَيِّدِنَا مُحَمَّدٍ وَعَلَى آلِهِ وَصَحْبِهِ، وَمَنْ تَبِعَهُمْ بِإِحْسَانٍ ِإلَى يَوْمِ الدِّيْنِ. </a:t>
            </a:r>
            <a:endParaRPr lang="en-US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85720" y="4214818"/>
            <a:ext cx="8610600" cy="2248950"/>
          </a:xfrm>
          <a:prstGeom prst="rect">
            <a:avLst/>
          </a:prstGeom>
          <a:solidFill>
            <a:schemeClr val="accent3">
              <a:lumMod val="50000"/>
              <a:alpha val="69000"/>
            </a:schemeClr>
          </a:solidFill>
          <a:ln w="9525">
            <a:noFill/>
            <a:round/>
            <a:headEnd/>
            <a:tailEnd/>
          </a:ln>
          <a:effectLst>
            <a:softEdge rad="635000"/>
          </a:effectLst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ar-SA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Mulia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Muhammad S.A.W.,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seluruh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mengikuti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sunnahnya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rgbClr val="FF9933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38100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89057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214290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2976" y="1285860"/>
            <a:ext cx="6997428" cy="2585323"/>
          </a:xfrm>
          <a:prstGeom prst="rect">
            <a:avLst/>
          </a:prstGeom>
          <a:solidFill>
            <a:schemeClr val="accent3">
              <a:lumMod val="50000"/>
              <a:alpha val="62000"/>
            </a:schemeClr>
          </a:solidFill>
          <a:effectLst>
            <a:softEdge rad="635000"/>
          </a:effectLst>
        </p:spPr>
        <p:txBody>
          <a:bodyPr wrap="none">
            <a:spAutoFit/>
          </a:bodyPr>
          <a:lstStyle/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 فَيَا عِبَادَ اللهِ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إِتَّقُوْا الله، أُوْصِيْكُمْ وَإِيَّايَ بِتَقْوَى اللهِ،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فَقَدْ فَازَ الْمُتَّقُوْنَ.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85720" y="4143380"/>
            <a:ext cx="8501122" cy="1818063"/>
          </a:xfrm>
          <a:prstGeom prst="rect">
            <a:avLst/>
          </a:prstGeom>
          <a:solidFill>
            <a:schemeClr val="accent3">
              <a:lumMod val="50000"/>
              <a:alpha val="62000"/>
            </a:schemeClr>
          </a:solidFill>
          <a:ln w="9525">
            <a:noFill/>
            <a:round/>
            <a:headEnd/>
            <a:tailEnd/>
          </a:ln>
          <a:effectLst>
            <a:softEdge rad="635000"/>
          </a:effectLst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bersungguh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.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rgbClr val="FF9933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38100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89057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42906" y="214290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7158" y="1571612"/>
            <a:ext cx="8429684" cy="1483712"/>
          </a:xfrm>
          <a:prstGeom prst="roundRect">
            <a:avLst/>
          </a:prstGeom>
          <a:solidFill>
            <a:srgbClr val="00B0F0">
              <a:alpha val="62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Tingkatkan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Taqwa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7158" y="3214686"/>
            <a:ext cx="8429684" cy="1285884"/>
          </a:xfrm>
          <a:prstGeom prst="roundRect">
            <a:avLst/>
          </a:prstGeom>
          <a:solidFill>
            <a:srgbClr val="00B0F0">
              <a:alpha val="62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Laksana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suruhanNya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tinggal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laranganNya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7158" y="4643446"/>
            <a:ext cx="8429684" cy="1285884"/>
          </a:xfrm>
          <a:prstGeom prst="roundRect">
            <a:avLst/>
          </a:prstGeom>
          <a:solidFill>
            <a:srgbClr val="00B0F0">
              <a:alpha val="62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benar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taqwanya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akan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berjaya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8" name="Pie 17"/>
          <p:cNvSpPr/>
          <p:nvPr/>
        </p:nvSpPr>
        <p:spPr>
          <a:xfrm>
            <a:off x="142844" y="1714487"/>
            <a:ext cx="500066" cy="890227"/>
          </a:xfrm>
          <a:prstGeom prst="pie">
            <a:avLst/>
          </a:prstGeom>
          <a:solidFill>
            <a:srgbClr val="7030A0">
              <a:alpha val="62000"/>
            </a:srgbClr>
          </a:solidFill>
          <a:ln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9" name="Pie 18"/>
          <p:cNvSpPr/>
          <p:nvPr/>
        </p:nvSpPr>
        <p:spPr>
          <a:xfrm>
            <a:off x="142844" y="3357561"/>
            <a:ext cx="500066" cy="890227"/>
          </a:xfrm>
          <a:prstGeom prst="pie">
            <a:avLst/>
          </a:prstGeom>
          <a:solidFill>
            <a:srgbClr val="7030A0">
              <a:alpha val="62000"/>
            </a:srgbClr>
          </a:solidFill>
          <a:ln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1" name="Pie 20"/>
          <p:cNvSpPr/>
          <p:nvPr/>
        </p:nvSpPr>
        <p:spPr>
          <a:xfrm>
            <a:off x="118746" y="4786321"/>
            <a:ext cx="500066" cy="890227"/>
          </a:xfrm>
          <a:prstGeom prst="pie">
            <a:avLst/>
          </a:prstGeom>
          <a:solidFill>
            <a:srgbClr val="7030A0">
              <a:alpha val="62000"/>
            </a:srgbClr>
          </a:solidFill>
          <a:ln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38100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89057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1406" y="142852"/>
            <a:ext cx="892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satu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Keistimewaan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Ramadhan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5" name="Block Arc 14"/>
          <p:cNvSpPr/>
          <p:nvPr/>
        </p:nvSpPr>
        <p:spPr>
          <a:xfrm rot="16200000">
            <a:off x="2857488" y="928670"/>
            <a:ext cx="3929090" cy="5643601"/>
          </a:xfrm>
          <a:prstGeom prst="blockArc">
            <a:avLst>
              <a:gd name="adj1" fmla="val 10746034"/>
              <a:gd name="adj2" fmla="val 67927"/>
              <a:gd name="adj3" fmla="val 9409"/>
            </a:avLst>
          </a:prstGeom>
          <a:solidFill>
            <a:srgbClr val="FFC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solidFill>
                <a:schemeClr val="tx1"/>
              </a:solidFill>
            </a:endParaRPr>
          </a:p>
        </p:txBody>
      </p:sp>
      <p:sp>
        <p:nvSpPr>
          <p:cNvPr id="16" name="Minus 15"/>
          <p:cNvSpPr/>
          <p:nvPr/>
        </p:nvSpPr>
        <p:spPr>
          <a:xfrm>
            <a:off x="2285984" y="2993329"/>
            <a:ext cx="2857520" cy="1643074"/>
          </a:xfrm>
          <a:prstGeom prst="mathMinus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17" name="Flowchart: Alternate Process 16"/>
          <p:cNvSpPr/>
          <p:nvPr/>
        </p:nvSpPr>
        <p:spPr>
          <a:xfrm>
            <a:off x="428596" y="3143248"/>
            <a:ext cx="3143272" cy="1285884"/>
          </a:xfrm>
          <a:prstGeom prst="flowChartAlternateProcess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Doa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929058" y="1142984"/>
            <a:ext cx="4643470" cy="142876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MUSTAJAB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929058" y="2714620"/>
            <a:ext cx="4879579" cy="2043127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Amalan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orang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miskin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sentiasa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berharap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929058" y="4929198"/>
            <a:ext cx="4643470" cy="1571636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Mustajab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dalam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keadaan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memeritkan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38100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89057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1357290" y="4357694"/>
            <a:ext cx="7572428" cy="832416"/>
          </a:xfrm>
          <a:prstGeom prst="roundRect">
            <a:avLst/>
          </a:prstGeom>
          <a:gradFill flip="none" rotWithShape="1">
            <a:gsLst>
              <a:gs pos="0">
                <a:srgbClr val="82FF25">
                  <a:shade val="30000"/>
                  <a:satMod val="115000"/>
                </a:srgbClr>
              </a:gs>
              <a:gs pos="50000">
                <a:srgbClr val="82FF25">
                  <a:shade val="67500"/>
                  <a:satMod val="115000"/>
                </a:srgbClr>
              </a:gs>
              <a:gs pos="100000">
                <a:srgbClr val="82FF25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Banyyakan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taubat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kepada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Allah</a:t>
            </a:r>
            <a:endParaRPr lang="en-MY" sz="2800" dirty="0">
              <a:ln w="3175">
                <a:solidFill>
                  <a:sysClr val="windowText" lastClr="000000"/>
                </a:solidFill>
              </a:ln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85852" y="2885392"/>
            <a:ext cx="7572428" cy="1257988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ikuti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dengan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selawat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atas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Rasululullah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S.A.W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awal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akhiratnya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endParaRPr lang="en-MY" sz="2800" dirty="0">
              <a:ln w="3175">
                <a:solidFill>
                  <a:sysClr val="windowText" lastClr="000000"/>
                </a:solidFill>
              </a:ln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85852" y="1086060"/>
            <a:ext cx="7572428" cy="164307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Mulakan</a:t>
            </a:r>
            <a:r>
              <a:rPr lang="en-US" sz="28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dengan</a:t>
            </a:r>
            <a:r>
              <a:rPr lang="en-US" sz="28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pujian</a:t>
            </a:r>
            <a:r>
              <a:rPr lang="en-US" sz="28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kehadrat</a:t>
            </a:r>
            <a:r>
              <a:rPr lang="en-US" sz="28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Allah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"</a:t>
            </a:r>
            <a:r>
              <a:rPr lang="ar-SA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يَا رَبِّيْ لَكَ الْحَمْدُ كَمَا يَنْبَغِيْ لِجَلاَلِ وَجْهِكَ الْكَرِيْمِ وَعَظِيْمِ سُلْطَانِكَ</a:t>
            </a:r>
            <a:r>
              <a:rPr lang="ar-SA" sz="28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"</a:t>
            </a:r>
            <a:endParaRPr lang="en-MY" sz="2800" dirty="0">
              <a:ln w="3175"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4" name="Hexagon 23"/>
          <p:cNvSpPr/>
          <p:nvPr/>
        </p:nvSpPr>
        <p:spPr>
          <a:xfrm>
            <a:off x="285720" y="1357298"/>
            <a:ext cx="1060704" cy="1028028"/>
          </a:xfrm>
          <a:prstGeom prst="hexagon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27" name="Hexagon 26"/>
          <p:cNvSpPr/>
          <p:nvPr/>
        </p:nvSpPr>
        <p:spPr>
          <a:xfrm>
            <a:off x="285720" y="2842982"/>
            <a:ext cx="1060704" cy="1028028"/>
          </a:xfrm>
          <a:prstGeom prst="hexagon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</a:p>
        </p:txBody>
      </p:sp>
      <p:sp>
        <p:nvSpPr>
          <p:cNvPr id="30" name="Hexagon 29"/>
          <p:cNvSpPr/>
          <p:nvPr/>
        </p:nvSpPr>
        <p:spPr>
          <a:xfrm>
            <a:off x="357158" y="4246902"/>
            <a:ext cx="1060704" cy="1028028"/>
          </a:xfrm>
          <a:prstGeom prst="hexagon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1406" y="142852"/>
            <a:ext cx="892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Kaifiat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berdoa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yang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perlu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jadi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amalan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428728" y="5500702"/>
            <a:ext cx="7500990" cy="8572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Mengadap</a:t>
            </a:r>
            <a:r>
              <a:rPr lang="en-US" sz="28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qiblat</a:t>
            </a:r>
            <a:endParaRPr lang="en-MY" sz="2800" dirty="0">
              <a:ln w="3175">
                <a:solidFill>
                  <a:schemeClr val="tx1"/>
                </a:solidFill>
              </a:ln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357158" y="5472806"/>
            <a:ext cx="1103132" cy="1028028"/>
          </a:xfrm>
          <a:prstGeom prst="hexagon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endParaRPr lang="en-US" sz="4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38100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89057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142976" y="4013886"/>
            <a:ext cx="7572428" cy="2058320"/>
          </a:xfrm>
          <a:prstGeom prst="roundRect">
            <a:avLst/>
          </a:prstGeom>
          <a:gradFill flip="none" rotWithShape="1">
            <a:gsLst>
              <a:gs pos="0">
                <a:srgbClr val="82FF25">
                  <a:shade val="30000"/>
                  <a:satMod val="115000"/>
                </a:srgbClr>
              </a:gs>
              <a:gs pos="50000">
                <a:srgbClr val="82FF25">
                  <a:shade val="67500"/>
                  <a:satMod val="115000"/>
                </a:srgbClr>
              </a:gs>
              <a:gs pos="100000">
                <a:srgbClr val="82FF25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Berdoa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selepas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solat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kerana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solat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adalah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saat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seseorang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bermunajat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pada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Tuhannya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sebagaimana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disebut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oleh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Imam As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Shafie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  <a:endParaRPr lang="en-MY" sz="2800" dirty="0">
              <a:ln w="3175">
                <a:solidFill>
                  <a:sysClr val="windowText" lastClr="000000"/>
                </a:solidFill>
              </a:ln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42975" y="2585126"/>
            <a:ext cx="7500991" cy="1071570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Berdoa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waktu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hujan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kerana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para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malaikat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turut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aminkan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doa</a:t>
            </a:r>
            <a:r>
              <a:rPr lang="en-US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  <a:endParaRPr lang="en-MY" sz="2800" dirty="0">
              <a:ln w="3175">
                <a:solidFill>
                  <a:sysClr val="windowText" lastClr="000000"/>
                </a:solidFill>
              </a:ln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42976" y="1227804"/>
            <a:ext cx="7572428" cy="10001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Bersungguh-sungguh</a:t>
            </a:r>
            <a:r>
              <a:rPr lang="en-US" sz="28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8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mengulanginya</a:t>
            </a:r>
            <a:r>
              <a:rPr lang="en-US" sz="28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sentiasa</a:t>
            </a:r>
            <a:r>
              <a:rPr lang="en-US" sz="28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  <a:endParaRPr lang="en-MY" sz="2800" dirty="0">
              <a:ln w="3175">
                <a:solidFill>
                  <a:schemeClr val="tx1"/>
                </a:solidFill>
              </a:ln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Hexagon 16"/>
          <p:cNvSpPr/>
          <p:nvPr/>
        </p:nvSpPr>
        <p:spPr>
          <a:xfrm>
            <a:off x="285720" y="1214422"/>
            <a:ext cx="1060704" cy="1028028"/>
          </a:xfrm>
          <a:prstGeom prst="hexagon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en-US" sz="4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Hexagon 17"/>
          <p:cNvSpPr/>
          <p:nvPr/>
        </p:nvSpPr>
        <p:spPr>
          <a:xfrm>
            <a:off x="285720" y="2628668"/>
            <a:ext cx="1060704" cy="1028028"/>
          </a:xfrm>
          <a:prstGeom prst="hexagon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</a:t>
            </a:r>
            <a:endParaRPr lang="en-US" sz="4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Hexagon 18"/>
          <p:cNvSpPr/>
          <p:nvPr/>
        </p:nvSpPr>
        <p:spPr>
          <a:xfrm>
            <a:off x="285720" y="4544112"/>
            <a:ext cx="1060704" cy="1028028"/>
          </a:xfrm>
          <a:prstGeom prst="hexagon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</a:t>
            </a:r>
            <a:endParaRPr lang="en-US" sz="4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7190" y="142852"/>
            <a:ext cx="4286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Sambungan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..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38100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89057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42844" y="2218505"/>
            <a:ext cx="876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إِنَّ اللهَ وَمَلآئِكَتَهُ يُصَلُّونَ عَلَى النَّبِيِّ </a:t>
            </a:r>
            <a:endParaRPr lang="en-US" sz="7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 rtl="1"/>
            <a:r>
              <a:rPr lang="ar-SA" sz="7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يَآ أَيُّهَا الَّذِينَ ءَامَنُوا صَلُّوا عَلَيْهِ وَسَلِّمُوا تَسْلِيمًا </a:t>
            </a:r>
            <a:endParaRPr lang="ms-MY" sz="7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28596" y="71414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Firman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Allah ……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28680" y="285728"/>
            <a:ext cx="82296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Surah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Al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Ahzab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Ayat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56 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38100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89057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9506" y="1690767"/>
            <a:ext cx="8929686" cy="4524315"/>
          </a:xfrm>
          <a:prstGeom prst="rect">
            <a:avLst/>
          </a:prstGeom>
          <a:solidFill>
            <a:schemeClr val="accent3">
              <a:lumMod val="50000"/>
              <a:alpha val="76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(Muhammad), 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85980" y="142852"/>
            <a:ext cx="5643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Maksudnya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1571612"/>
            <a:ext cx="9144000" cy="4278331"/>
          </a:xfrm>
          <a:prstGeom prst="rect">
            <a:avLst/>
          </a:prstGeom>
          <a:solidFill>
            <a:schemeClr val="accent3">
              <a:lumMod val="50000"/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1406" y="428628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5720" y="142852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:-</a:t>
            </a:r>
            <a:endParaRPr lang="ms-MY" sz="54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158" y="1285860"/>
            <a:ext cx="847251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87336" y="4286256"/>
            <a:ext cx="8251864" cy="2143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38100"/>
            <a:ext cx="9501220" cy="6819900"/>
            <a:chOff x="0" y="38100"/>
            <a:chExt cx="9501220" cy="6819900"/>
          </a:xfrm>
        </p:grpSpPr>
        <p:grpSp>
          <p:nvGrpSpPr>
            <p:cNvPr id="2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107154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33394" y="214290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2022" y="1928802"/>
            <a:ext cx="80772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400" b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اَلْحَمْدُ لِلَّهِ</a:t>
            </a:r>
            <a:endParaRPr lang="en-US" sz="144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7826" y="4313644"/>
            <a:ext cx="7164103" cy="1200329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5720" y="142852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:-</a:t>
            </a:r>
            <a:endParaRPr lang="ms-MY" sz="54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428736"/>
            <a:ext cx="855345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48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اَلَّلهُمَّ اغفِر لِلمُسلِمِينَ وَالْمُسلِمَاتِ وِالْمُؤمِنينَ وَالْمُؤمِنَاتِ اﻷَحياَءِ مِنهُم وَاﻷَموَاتِ</a:t>
            </a:r>
            <a:endParaRPr lang="en-US" sz="480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20" y="3688958"/>
            <a:ext cx="8458200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152400" y="428604"/>
            <a:ext cx="88392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defRPr/>
            </a:pP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Seri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Muktafibillah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Shah Dan Seri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152400" y="322263"/>
            <a:ext cx="88392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32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5720" y="142852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:-</a:t>
            </a:r>
            <a:endParaRPr lang="ms-MY" sz="54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57"/>
          <p:cNvSpPr txBox="1">
            <a:spLocks noChangeArrowheads="1"/>
          </p:cNvSpPr>
          <p:nvPr/>
        </p:nvSpPr>
        <p:spPr bwMode="auto">
          <a:xfrm>
            <a:off x="642942" y="1000108"/>
            <a:ext cx="785814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Muliakanlah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Islam,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hinakanlah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kesyirikkan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kesyirikkan,dan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kafir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musnahkanlah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Allah.Dan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jadikanlah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negeri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makmur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negeri–negeri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yang lain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5720" y="142852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:-</a:t>
            </a:r>
            <a:endParaRPr lang="ms-MY" sz="54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57"/>
          <p:cNvSpPr txBox="1">
            <a:spLocks noChangeArrowheads="1"/>
          </p:cNvSpPr>
          <p:nvPr/>
        </p:nvSpPr>
        <p:spPr bwMode="auto">
          <a:xfrm>
            <a:off x="285720" y="714356"/>
            <a:ext cx="857256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Hindarkanlah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bala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’,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wabak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penyakit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jauhilah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perkara-perkara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tersembunyi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Jauhkanlah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keburukkan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jadikan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tempat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menerima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ujian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hindarilah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negara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wabak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selsema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babi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5720" y="142852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:-</a:t>
            </a:r>
            <a:endParaRPr lang="ms-MY" sz="54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60"/>
          <p:cNvSpPr txBox="1">
            <a:spLocks noChangeArrowheads="1"/>
          </p:cNvSpPr>
          <p:nvPr/>
        </p:nvSpPr>
        <p:spPr bwMode="auto">
          <a:xfrm>
            <a:off x="71406" y="928670"/>
            <a:ext cx="892971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 …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100"/>
            <a:ext cx="9144000" cy="89057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Rectangle 7"/>
          <p:cNvSpPr/>
          <p:nvPr/>
        </p:nvSpPr>
        <p:spPr>
          <a:xfrm>
            <a:off x="381000" y="85708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8415" cmpd="sng">
                  <a:noFill/>
                  <a:prstDash val="solid"/>
                </a:ln>
                <a:solidFill>
                  <a:srgbClr val="FF33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4800" b="1" dirty="0">
                <a:ln w="18415" cmpd="sng">
                  <a:noFill/>
                  <a:prstDash val="solid"/>
                </a:ln>
                <a:solidFill>
                  <a:srgbClr val="FF33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4800" b="1" dirty="0" err="1">
                <a:ln w="18415" cmpd="sng">
                  <a:noFill/>
                  <a:prstDash val="solid"/>
                </a:ln>
                <a:solidFill>
                  <a:srgbClr val="FF33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4800" b="1" dirty="0">
                <a:ln w="18415" cmpd="sng">
                  <a:noFill/>
                  <a:prstDash val="solid"/>
                </a:ln>
                <a:solidFill>
                  <a:srgbClr val="FF33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214422"/>
            <a:ext cx="82296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5756" y="357166"/>
            <a:ext cx="8915400" cy="600079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Maka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Maha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Agung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Di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Atas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Lagi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Pohonlah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Dari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 Dan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Lebih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Besar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(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Faedah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Dan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Kesannya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Dan (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Allah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Mengetahui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Apa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Yang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Kerjakan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142876" y="0"/>
            <a:ext cx="9358346" cy="6858000"/>
            <a:chOff x="-142876" y="0"/>
            <a:chExt cx="9358346" cy="6858000"/>
          </a:xfrm>
        </p:grpSpPr>
        <p:grpSp>
          <p:nvGrpSpPr>
            <p:cNvPr id="17" name="Group 16"/>
            <p:cNvGrpSpPr/>
            <p:nvPr/>
          </p:nvGrpSpPr>
          <p:grpSpPr>
            <a:xfrm>
              <a:off x="-142876" y="0"/>
              <a:ext cx="9358346" cy="6858000"/>
              <a:chOff x="-142876" y="0"/>
              <a:chExt cx="9358346" cy="5929329"/>
            </a:xfrm>
          </p:grpSpPr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42876" y="0"/>
                <a:ext cx="9358346" cy="592932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Rectangle 6"/>
              <p:cNvSpPr/>
              <p:nvPr/>
            </p:nvSpPr>
            <p:spPr>
              <a:xfrm>
                <a:off x="-71438" y="61744"/>
                <a:ext cx="9286908" cy="1297050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</p:grpSp>
        <p:pic>
          <p:nvPicPr>
            <p:cNvPr id="14" name="Rectangle 2"/>
            <p:cNvPicPr>
              <a:picLocks noChangeArrowheads="1"/>
            </p:cNvPicPr>
            <p:nvPr/>
          </p:nvPicPr>
          <p:blipFill>
            <a:blip r:embed="rId3">
              <a:duotone>
                <a:prstClr val="black"/>
                <a:srgbClr val="00CCFF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0" y="1"/>
              <a:ext cx="8894761" cy="171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500034" y="2086719"/>
              <a:ext cx="8215370" cy="25567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“</a:t>
              </a:r>
              <a:r>
                <a:rPr lang="en-US" sz="40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Lurus</a:t>
              </a:r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US" sz="40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dan</a:t>
              </a:r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US" sz="40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rapatkan</a:t>
              </a:r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US" sz="40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saf</a:t>
              </a:r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US" sz="40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anda</a:t>
              </a:r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US" sz="40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kerana</a:t>
              </a:r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US" sz="40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saf</a:t>
              </a:r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yang </a:t>
              </a:r>
              <a:r>
                <a:rPr lang="en-US" sz="40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lurus</a:t>
              </a:r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US" sz="40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termasuk</a:t>
              </a:r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US" sz="40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dalam</a:t>
              </a:r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US" sz="40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kesempurnaan</a:t>
              </a:r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US" sz="40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solat</a:t>
              </a:r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”</a:t>
              </a:r>
              <a:endParaRPr lang="en-GB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357222" y="4429132"/>
            <a:ext cx="9787006" cy="2643182"/>
            <a:chOff x="-357222" y="3643314"/>
            <a:chExt cx="9501222" cy="343896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357222" y="3867596"/>
              <a:ext cx="5715008" cy="321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86182" y="3643314"/>
              <a:ext cx="5357818" cy="321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</p:grp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0" y="38100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107154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42906" y="214290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790758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أَشْهَدُ أَنْ لاَّ إِلَهَ إِلاَّ اللهُ وَحْدَهُ لآ شَرِيْكَ لَهُ</a:t>
            </a:r>
            <a:endParaRPr lang="en-US" sz="54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 </a:t>
            </a:r>
            <a:r>
              <a:rPr lang="ar-SA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أَنَّ مُحَمَّدًا عَبْدُهُ وَرَسُوْلُهُ</a:t>
            </a:r>
            <a:endParaRPr lang="en-US" sz="54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840897"/>
            <a:ext cx="9144000" cy="280076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disembah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Muhammad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S.A.W. 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0" y="38100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107154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14312" y="428604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4305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عَلَى سَيِّدِنَا وَحَبِيْبِنَا وَمَوْلاَنَا مُحَمَّدٍ وَعَلَى آلِهِ وَصَحْبِهِ وَأَتْبَاعِهِ إِلَى يَوْمِ يُبْعَثُوْنَ.</a:t>
            </a:r>
            <a:endParaRPr lang="en-US" sz="4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28596" y="3786190"/>
            <a:ext cx="8143932" cy="224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Muhammad S.A.W.,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nya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seluruh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pengikutnya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dibangkitkan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0" y="38100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107154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14312" y="214290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282" y="1785926"/>
            <a:ext cx="895309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فَيَآ أَيُّهَا النَّاسُ</a:t>
            </a:r>
            <a:endParaRPr lang="en-US" sz="48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اتَّقُوْا اللهَ وَأَطِيْعُوْهُ، لَعَلَّكُمْ تُفْلِحُوْنَ فِيْ الدُّنْيَا وَالأَخِرَةِ</a:t>
            </a:r>
            <a:endParaRPr lang="ms-MY" sz="4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28596" y="4143380"/>
            <a:ext cx="8501122" cy="181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mentaatinNya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Moga-moga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dunia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0" y="38100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107154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14344" y="262574"/>
            <a:ext cx="8929688" cy="523220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28926" y="1228716"/>
            <a:ext cx="3071834" cy="914400"/>
          </a:xfrm>
          <a:prstGeom prst="roundRect">
            <a:avLst/>
          </a:prstGeom>
          <a:solidFill>
            <a:srgbClr val="0000FF"/>
          </a:solidFill>
          <a:ln>
            <a:solidFill>
              <a:srgbClr val="FFFF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57950" y="1285860"/>
            <a:ext cx="2286016" cy="857256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Taat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14678" y="2428868"/>
            <a:ext cx="2286016" cy="857256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Ingat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4282" y="1214422"/>
            <a:ext cx="2286016" cy="1000132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Syukur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00430" y="4929198"/>
            <a:ext cx="2357454" cy="914400"/>
          </a:xfrm>
          <a:prstGeom prst="roundRect">
            <a:avLst/>
          </a:prstGeom>
          <a:solidFill>
            <a:srgbClr val="0000FF"/>
          </a:solidFill>
          <a:ln>
            <a:solidFill>
              <a:srgbClr val="FFFF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 </a:t>
            </a:r>
          </a:p>
        </p:txBody>
      </p:sp>
      <p:sp>
        <p:nvSpPr>
          <p:cNvPr id="21" name="Oval 20"/>
          <p:cNvSpPr/>
          <p:nvPr/>
        </p:nvSpPr>
        <p:spPr>
          <a:xfrm>
            <a:off x="285720" y="4937136"/>
            <a:ext cx="2928958" cy="100013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Derhaka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143636" y="5000636"/>
            <a:ext cx="2714644" cy="85725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Kufur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500430" y="5929330"/>
            <a:ext cx="2286016" cy="78581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Lupa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40174" y="3494790"/>
            <a:ext cx="6546536" cy="1077218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err="1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Kebahagian</a:t>
            </a:r>
            <a:r>
              <a:rPr lang="en-US" sz="3200" b="1" spc="150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spc="150" dirty="0" err="1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spc="150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spc="150" dirty="0" err="1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kejayaan</a:t>
            </a:r>
            <a:r>
              <a:rPr lang="en-US" sz="3200" b="1" spc="150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3200" b="1" spc="150" dirty="0" err="1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milik</a:t>
            </a:r>
            <a:r>
              <a:rPr lang="en-US" sz="3200" b="1" spc="150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spc="150" dirty="0" err="1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200" b="1" spc="150" dirty="0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spc="150" dirty="0" err="1" smtClean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bertaqwa</a:t>
            </a:r>
            <a:endParaRPr lang="en-US" sz="3200" b="1" spc="150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5857884" y="5214950"/>
            <a:ext cx="428628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0" name="Right Arrow 29"/>
          <p:cNvSpPr/>
          <p:nvPr/>
        </p:nvSpPr>
        <p:spPr>
          <a:xfrm>
            <a:off x="6000760" y="1500174"/>
            <a:ext cx="428628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1" name="Right Arrow 30"/>
          <p:cNvSpPr/>
          <p:nvPr/>
        </p:nvSpPr>
        <p:spPr>
          <a:xfrm flipH="1">
            <a:off x="2500298" y="1500174"/>
            <a:ext cx="428628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2" name="Right Arrow 31"/>
          <p:cNvSpPr/>
          <p:nvPr/>
        </p:nvSpPr>
        <p:spPr>
          <a:xfrm flipH="1">
            <a:off x="3143240" y="5214950"/>
            <a:ext cx="428628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3" name="Down Arrow 32"/>
          <p:cNvSpPr/>
          <p:nvPr/>
        </p:nvSpPr>
        <p:spPr>
          <a:xfrm>
            <a:off x="4214810" y="2143116"/>
            <a:ext cx="357190" cy="42862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4" name="Down Arrow 33"/>
          <p:cNvSpPr/>
          <p:nvPr/>
        </p:nvSpPr>
        <p:spPr>
          <a:xfrm>
            <a:off x="4572000" y="5715016"/>
            <a:ext cx="357190" cy="42862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38100"/>
            <a:ext cx="9501220" cy="6819900"/>
            <a:chOff x="0" y="38100"/>
            <a:chExt cx="9501220" cy="6819900"/>
          </a:xfrm>
        </p:grpSpPr>
        <p:grpSp>
          <p:nvGrpSpPr>
            <p:cNvPr id="3" name="Group 8"/>
            <p:cNvGrpSpPr/>
            <p:nvPr/>
          </p:nvGrpSpPr>
          <p:grpSpPr>
            <a:xfrm>
              <a:off x="0" y="1571613"/>
              <a:ext cx="4000527" cy="5286387"/>
              <a:chOff x="-285783" y="2643182"/>
              <a:chExt cx="3929089" cy="4214818"/>
            </a:xfrm>
          </p:grpSpPr>
          <p:pic>
            <p:nvPicPr>
              <p:cNvPr id="25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285783" y="3929066"/>
                <a:ext cx="2786082" cy="292893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57290" y="2643182"/>
                <a:ext cx="2286016" cy="240322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0" y="1643050"/>
              <a:ext cx="2523801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 descr="C:\Users\NADHIRAH\Pictures\Ramadhan - Copy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642918"/>
              <a:ext cx="6215074" cy="6000768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4" name="Group 29"/>
            <p:cNvGrpSpPr/>
            <p:nvPr/>
          </p:nvGrpSpPr>
          <p:grpSpPr>
            <a:xfrm>
              <a:off x="5500694" y="2714620"/>
              <a:ext cx="4000526" cy="4143380"/>
              <a:chOff x="5500694" y="2714620"/>
              <a:chExt cx="4000526" cy="4143380"/>
            </a:xfrm>
          </p:grpSpPr>
          <p:pic>
            <p:nvPicPr>
              <p:cNvPr id="28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7249013" y="4572008"/>
                <a:ext cx="2252207" cy="2285992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9" name="Picture 4" descr="C:\Users\NADHIRAH\Pictures\Islamic29 - Copy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5500694" y="2714620"/>
                <a:ext cx="2327580" cy="2362495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lum bright="17000" contrast="-45000"/>
            </a:blip>
            <a:srcRect/>
            <a:stretch>
              <a:fillRect/>
            </a:stretch>
          </p:blipFill>
          <p:spPr bwMode="auto">
            <a:xfrm>
              <a:off x="1500166" y="4714884"/>
              <a:ext cx="2857487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0" y="38100"/>
              <a:ext cx="9144000" cy="89057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Peristiwa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penting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dalam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bulan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Ramadhan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71868" y="1285860"/>
            <a:ext cx="5357850" cy="1643074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2075"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Kepada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Baginda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Rasulullah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Sallallahu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Alaihi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Wasallam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14480" y="5309630"/>
            <a:ext cx="5357850" cy="834014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2075"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Iqra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’ 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bererti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BACALAH !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8" name="Curved Left Arrow 17"/>
          <p:cNvSpPr/>
          <p:nvPr/>
        </p:nvSpPr>
        <p:spPr>
          <a:xfrm rot="10952319" flipV="1">
            <a:off x="547900" y="2139571"/>
            <a:ext cx="1306594" cy="2190261"/>
          </a:xfrm>
          <a:prstGeom prst="curvedLeftArrow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Striped Right Arrow 18"/>
          <p:cNvSpPr/>
          <p:nvPr/>
        </p:nvSpPr>
        <p:spPr>
          <a:xfrm rot="153975">
            <a:off x="2671126" y="1378565"/>
            <a:ext cx="978408" cy="1270450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85720" y="1357298"/>
            <a:ext cx="2286016" cy="1446550"/>
          </a:xfrm>
          <a:prstGeom prst="rect">
            <a:avLst/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ms-MY" sz="4400" b="1" spc="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Nuzul </a:t>
            </a:r>
          </a:p>
          <a:p>
            <a:pPr algn="ctr"/>
            <a:r>
              <a:rPr lang="ms-MY" sz="4400" b="1" spc="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Al Quran</a:t>
            </a:r>
            <a:endParaRPr lang="ms-MY" sz="4400" b="1" spc="50" dirty="0">
              <a:ln w="11430"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22" name="Striped Right Arrow 21"/>
          <p:cNvSpPr/>
          <p:nvPr/>
        </p:nvSpPr>
        <p:spPr>
          <a:xfrm rot="5400000">
            <a:off x="1694099" y="4554429"/>
            <a:ext cx="978408" cy="871059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14480" y="3286124"/>
            <a:ext cx="6429420" cy="142876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2075" algn="ctr"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“ IQRA’ ” </a:t>
            </a:r>
          </a:p>
          <a:p>
            <a:pPr marL="92075"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Perkataan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pertama</a:t>
            </a:r>
            <a:endParaRPr lang="en-US" sz="2800" b="1" dirty="0" smtClean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92075" algn="ctr">
              <a:defRPr/>
            </a:pP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dari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lima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ayat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terawal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1534</Words>
  <Application>Microsoft Office PowerPoint</Application>
  <PresentationFormat>On-screen Show (4:3)</PresentationFormat>
  <Paragraphs>258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Peristiwa penting dalam bulan Ramadhan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NADHIRAH</dc:creator>
  <cp:lastModifiedBy>NADHIRAH</cp:lastModifiedBy>
  <cp:revision>139</cp:revision>
  <dcterms:created xsi:type="dcterms:W3CDTF">2009-08-19T15:17:58Z</dcterms:created>
  <dcterms:modified xsi:type="dcterms:W3CDTF">2009-09-03T05:35:06Z</dcterms:modified>
</cp:coreProperties>
</file>